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aleway" charset="1" panose="020B0503030101060003"/>
      <p:regular r:id="rId10"/>
    </p:embeddedFont>
    <p:embeddedFont>
      <p:font typeface="Raleway Bold" charset="1" panose="020B0803030101060003"/>
      <p:regular r:id="rId11"/>
    </p:embeddedFont>
    <p:embeddedFont>
      <p:font typeface="Raleway Thin" charset="1" panose="020B0203030101060003"/>
      <p:regular r:id="rId12"/>
    </p:embeddedFont>
    <p:embeddedFont>
      <p:font typeface="Raleway Heavy" charset="1" panose="020B0003030101060003"/>
      <p:regular r:id="rId13"/>
    </p:embeddedFont>
    <p:embeddedFont>
      <p:font typeface="Eczar" charset="1" panose="02000603040300000004"/>
      <p:regular r:id="rId14"/>
    </p:embeddedFont>
    <p:embeddedFont>
      <p:font typeface="Eczar Bold" charset="1" panose="02000603040300000004"/>
      <p:regular r:id="rId15"/>
    </p:embeddedFont>
    <p:embeddedFont>
      <p:font typeface="Eczar Medium" charset="1" panose="02000603040300000004"/>
      <p:regular r:id="rId16"/>
    </p:embeddedFont>
    <p:embeddedFont>
      <p:font typeface="Eczar Semi-Bold" charset="1" panose="02000603040300000004"/>
      <p:regular r:id="rId17"/>
    </p:embeddedFont>
    <p:embeddedFont>
      <p:font typeface="Eczar Ultra-Bold" charset="1" panose="020006030403000000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 Id="rId6" Target="../media/image1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2984660">
            <a:off x="15459392" y="358695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19339" y="-4507184"/>
            <a:ext cx="10029895" cy="9014368"/>
          </a:xfrm>
          <a:custGeom>
            <a:avLst/>
            <a:gdLst/>
            <a:ahLst/>
            <a:cxnLst/>
            <a:rect r="r" b="b" t="t" l="l"/>
            <a:pathLst>
              <a:path h="9014368" w="10029895">
                <a:moveTo>
                  <a:pt x="0" y="0"/>
                </a:moveTo>
                <a:lnTo>
                  <a:pt x="10029894" y="0"/>
                </a:lnTo>
                <a:lnTo>
                  <a:pt x="10029894" y="9014368"/>
                </a:lnTo>
                <a:lnTo>
                  <a:pt x="0" y="9014368"/>
                </a:lnTo>
                <a:lnTo>
                  <a:pt x="0" y="0"/>
                </a:lnTo>
                <a:close/>
              </a:path>
            </a:pathLst>
          </a:custGeom>
          <a:blipFill>
            <a:blip r:embed="rId4"/>
            <a:stretch>
              <a:fillRect l="0" t="0" r="0" b="0"/>
            </a:stretch>
          </a:blipFill>
        </p:spPr>
      </p:sp>
      <p:sp>
        <p:nvSpPr>
          <p:cNvPr name="Freeform 4" id="4"/>
          <p:cNvSpPr/>
          <p:nvPr/>
        </p:nvSpPr>
        <p:spPr>
          <a:xfrm flipH="false" flipV="false" rot="-1264648">
            <a:off x="-2042291" y="3086100"/>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014947" y="4938208"/>
            <a:ext cx="10029895" cy="9014368"/>
          </a:xfrm>
          <a:custGeom>
            <a:avLst/>
            <a:gdLst/>
            <a:ahLst/>
            <a:cxnLst/>
            <a:rect r="r" b="b" t="t" l="l"/>
            <a:pathLst>
              <a:path h="9014368" w="10029895">
                <a:moveTo>
                  <a:pt x="0" y="0"/>
                </a:moveTo>
                <a:lnTo>
                  <a:pt x="10029894" y="0"/>
                </a:lnTo>
                <a:lnTo>
                  <a:pt x="10029894" y="9014368"/>
                </a:lnTo>
                <a:lnTo>
                  <a:pt x="0" y="9014368"/>
                </a:lnTo>
                <a:lnTo>
                  <a:pt x="0" y="0"/>
                </a:lnTo>
                <a:close/>
              </a:path>
            </a:pathLst>
          </a:custGeom>
          <a:blipFill>
            <a:blip r:embed="rId4"/>
            <a:stretch>
              <a:fillRect l="0" t="0" r="0" b="0"/>
            </a:stretch>
          </a:blipFill>
        </p:spPr>
      </p:sp>
      <p:sp>
        <p:nvSpPr>
          <p:cNvPr name="Freeform 6" id="6"/>
          <p:cNvSpPr/>
          <p:nvPr/>
        </p:nvSpPr>
        <p:spPr>
          <a:xfrm flipH="false" flipV="false" rot="0">
            <a:off x="14584680" y="-2449784"/>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6495018">
            <a:off x="-1249695" y="5438343"/>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TextBox 8" id="8"/>
          <p:cNvSpPr txBox="true"/>
          <p:nvPr/>
        </p:nvSpPr>
        <p:spPr>
          <a:xfrm rot="0">
            <a:off x="810188" y="602979"/>
            <a:ext cx="16667624" cy="2200275"/>
          </a:xfrm>
          <a:prstGeom prst="rect">
            <a:avLst/>
          </a:prstGeom>
        </p:spPr>
        <p:txBody>
          <a:bodyPr anchor="t" rtlCol="false" tIns="0" lIns="0" bIns="0" rIns="0">
            <a:spAutoFit/>
          </a:bodyPr>
          <a:lstStyle/>
          <a:p>
            <a:pPr algn="ctr">
              <a:lnSpc>
                <a:spcPts val="17250"/>
              </a:lnSpc>
            </a:pPr>
            <a:r>
              <a:rPr lang="en-US" sz="15000">
                <a:solidFill>
                  <a:srgbClr val="273384"/>
                </a:solidFill>
                <a:latin typeface="Eczar Bold"/>
              </a:rPr>
              <a:t>ASSIGNMENT-2</a:t>
            </a:r>
          </a:p>
        </p:txBody>
      </p:sp>
      <p:sp>
        <p:nvSpPr>
          <p:cNvPr name="TextBox 9" id="9"/>
          <p:cNvSpPr txBox="true"/>
          <p:nvPr/>
        </p:nvSpPr>
        <p:spPr>
          <a:xfrm rot="0">
            <a:off x="2554146" y="2837482"/>
            <a:ext cx="13179708" cy="1783080"/>
          </a:xfrm>
          <a:prstGeom prst="rect">
            <a:avLst/>
          </a:prstGeom>
        </p:spPr>
        <p:txBody>
          <a:bodyPr anchor="t" rtlCol="false" tIns="0" lIns="0" bIns="0" rIns="0">
            <a:spAutoFit/>
          </a:bodyPr>
          <a:lstStyle/>
          <a:p>
            <a:pPr algn="ctr">
              <a:lnSpc>
                <a:spcPts val="7334"/>
              </a:lnSpc>
            </a:pPr>
            <a:r>
              <a:rPr lang="en-US" sz="4500">
                <a:solidFill>
                  <a:srgbClr val="273384"/>
                </a:solidFill>
                <a:latin typeface="Eczar Bold"/>
              </a:rPr>
              <a:t>Design and Implementation of AES Encryption System</a:t>
            </a:r>
          </a:p>
        </p:txBody>
      </p:sp>
      <p:sp>
        <p:nvSpPr>
          <p:cNvPr name="Freeform 10" id="10"/>
          <p:cNvSpPr/>
          <p:nvPr/>
        </p:nvSpPr>
        <p:spPr>
          <a:xfrm flipH="false" flipV="false" rot="-2700000">
            <a:off x="-1551070" y="-4895564"/>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Freeform 11" id="11"/>
          <p:cNvSpPr/>
          <p:nvPr/>
        </p:nvSpPr>
        <p:spPr>
          <a:xfrm flipH="false" flipV="false" rot="-3442328">
            <a:off x="12759754" y="6160928"/>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TextBox 12" id="12"/>
          <p:cNvSpPr txBox="true"/>
          <p:nvPr/>
        </p:nvSpPr>
        <p:spPr>
          <a:xfrm rot="0">
            <a:off x="2453625" y="6686754"/>
            <a:ext cx="13179708" cy="2142490"/>
          </a:xfrm>
          <a:prstGeom prst="rect">
            <a:avLst/>
          </a:prstGeom>
        </p:spPr>
        <p:txBody>
          <a:bodyPr anchor="t" rtlCol="false" tIns="0" lIns="0" bIns="0" rIns="0">
            <a:spAutoFit/>
          </a:bodyPr>
          <a:lstStyle/>
          <a:p>
            <a:pPr algn="ctr">
              <a:lnSpc>
                <a:spcPts val="5705"/>
              </a:lnSpc>
            </a:pPr>
            <a:r>
              <a:rPr lang="en-US" sz="3500">
                <a:solidFill>
                  <a:srgbClr val="000000"/>
                </a:solidFill>
                <a:latin typeface="Raleway"/>
              </a:rPr>
              <a:t>Presented by :</a:t>
            </a:r>
          </a:p>
          <a:p>
            <a:pPr algn="ctr">
              <a:lnSpc>
                <a:spcPts val="5705"/>
              </a:lnSpc>
            </a:pPr>
            <a:r>
              <a:rPr lang="en-US" sz="3500">
                <a:solidFill>
                  <a:srgbClr val="000000"/>
                </a:solidFill>
                <a:latin typeface="Raleway"/>
              </a:rPr>
              <a:t>Paras Dhiman(2021482)</a:t>
            </a:r>
          </a:p>
          <a:p>
            <a:pPr algn="ctr">
              <a:lnSpc>
                <a:spcPts val="5705"/>
              </a:lnSpc>
            </a:pPr>
            <a:r>
              <a:rPr lang="en-US" sz="3500">
                <a:solidFill>
                  <a:srgbClr val="000000"/>
                </a:solidFill>
                <a:latin typeface="Raleway"/>
              </a:rPr>
              <a:t>Aekansh Kathunia (2021127)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TextBox 9" id="9"/>
          <p:cNvSpPr txBox="true"/>
          <p:nvPr/>
        </p:nvSpPr>
        <p:spPr>
          <a:xfrm rot="0">
            <a:off x="582921" y="4326255"/>
            <a:ext cx="17328621" cy="5251053"/>
          </a:xfrm>
          <a:prstGeom prst="rect">
            <a:avLst/>
          </a:prstGeom>
        </p:spPr>
        <p:txBody>
          <a:bodyPr anchor="t" rtlCol="false" tIns="0" lIns="0" bIns="0" rIns="0">
            <a:spAutoFit/>
          </a:bodyPr>
          <a:lstStyle/>
          <a:p>
            <a:pPr algn="just">
              <a:lnSpc>
                <a:spcPts val="5215"/>
              </a:lnSpc>
            </a:pPr>
            <a:r>
              <a:rPr lang="en-US" sz="3199">
                <a:solidFill>
                  <a:srgbClr val="000000"/>
                </a:solidFill>
                <a:latin typeface="Raleway Semi-Bold"/>
              </a:rPr>
              <a:t>Overview:</a:t>
            </a:r>
          </a:p>
          <a:p>
            <a:pPr algn="just" marL="690843" indent="-345422" lvl="1">
              <a:lnSpc>
                <a:spcPts val="5215"/>
              </a:lnSpc>
              <a:buFont typeface="Arial"/>
              <a:buChar char="•"/>
            </a:pPr>
            <a:r>
              <a:rPr lang="en-US" sz="3199">
                <a:solidFill>
                  <a:srgbClr val="000000"/>
                </a:solidFill>
                <a:latin typeface="Raleway"/>
              </a:rPr>
              <a:t>AES (Advanced Encryption Standard) is a symmetric encryption algorithm widely used for securing sensitive data.</a:t>
            </a:r>
          </a:p>
          <a:p>
            <a:pPr algn="just" marL="690843" indent="-345422" lvl="1">
              <a:lnSpc>
                <a:spcPts val="5215"/>
              </a:lnSpc>
              <a:buFont typeface="Arial"/>
              <a:buChar char="•"/>
            </a:pPr>
            <a:r>
              <a:rPr lang="en-US" sz="3199">
                <a:solidFill>
                  <a:srgbClr val="000000"/>
                </a:solidFill>
                <a:latin typeface="Raleway"/>
              </a:rPr>
              <a:t>It's essential for ensuring secure data transmission over networks.</a:t>
            </a:r>
          </a:p>
          <a:p>
            <a:pPr algn="just">
              <a:lnSpc>
                <a:spcPts val="5215"/>
              </a:lnSpc>
            </a:pPr>
            <a:r>
              <a:rPr lang="en-US" sz="3199">
                <a:solidFill>
                  <a:srgbClr val="000000"/>
                </a:solidFill>
                <a:latin typeface="Raleway Semi-Bold"/>
              </a:rPr>
              <a:t>Significance:</a:t>
            </a:r>
          </a:p>
          <a:p>
            <a:pPr algn="just" marL="690843" indent="-345422" lvl="1">
              <a:lnSpc>
                <a:spcPts val="5215"/>
              </a:lnSpc>
              <a:buFont typeface="Arial"/>
              <a:buChar char="•"/>
            </a:pPr>
            <a:r>
              <a:rPr lang="en-US" sz="3199">
                <a:solidFill>
                  <a:srgbClr val="000000"/>
                </a:solidFill>
                <a:latin typeface="Raleway"/>
              </a:rPr>
              <a:t>Developed to replace the aging DES (Data Encryption Standard) algorithm.</a:t>
            </a:r>
          </a:p>
          <a:p>
            <a:pPr algn="just" marL="690843" indent="-345422" lvl="1">
              <a:lnSpc>
                <a:spcPts val="5215"/>
              </a:lnSpc>
              <a:buFont typeface="Arial"/>
              <a:buChar char="•"/>
            </a:pPr>
            <a:r>
              <a:rPr lang="en-US" sz="3199">
                <a:solidFill>
                  <a:srgbClr val="000000"/>
                </a:solidFill>
                <a:latin typeface="Raleway"/>
              </a:rPr>
              <a:t>Utilizes a block cipher with variable key lengths (128, 192, or 256 bits).</a:t>
            </a:r>
          </a:p>
          <a:p>
            <a:pPr algn="just">
              <a:lnSpc>
                <a:spcPts val="5215"/>
              </a:lnSpc>
            </a:pPr>
          </a:p>
        </p:txBody>
      </p:sp>
      <p:sp>
        <p:nvSpPr>
          <p:cNvPr name="Freeform 10" id="10"/>
          <p:cNvSpPr/>
          <p:nvPr/>
        </p:nvSpPr>
        <p:spPr>
          <a:xfrm flipH="false" flipV="false" rot="0">
            <a:off x="5198919" y="2822739"/>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5198919" y="495926"/>
            <a:ext cx="7890162" cy="1398143"/>
          </a:xfrm>
          <a:prstGeom prst="rect">
            <a:avLst/>
          </a:prstGeom>
        </p:spPr>
        <p:txBody>
          <a:bodyPr anchor="t" rtlCol="false" tIns="0" lIns="0" bIns="0" rIns="0">
            <a:spAutoFit/>
          </a:bodyPr>
          <a:lstStyle/>
          <a:p>
            <a:pPr algn="ctr">
              <a:lnSpc>
                <a:spcPts val="11175"/>
              </a:lnSpc>
            </a:pPr>
            <a:r>
              <a:rPr lang="en-US" sz="8799">
                <a:solidFill>
                  <a:srgbClr val="273384"/>
                </a:solidFill>
                <a:latin typeface="Eczar Bold"/>
              </a:rPr>
              <a:t>Introduction</a:t>
            </a:r>
          </a:p>
        </p:txBody>
      </p:sp>
      <p:sp>
        <p:nvSpPr>
          <p:cNvPr name="TextBox 12" id="12"/>
          <p:cNvSpPr txBox="true"/>
          <p:nvPr/>
        </p:nvSpPr>
        <p:spPr>
          <a:xfrm rot="0">
            <a:off x="127578" y="1703119"/>
            <a:ext cx="18160422" cy="2502535"/>
          </a:xfrm>
          <a:prstGeom prst="rect">
            <a:avLst/>
          </a:prstGeom>
        </p:spPr>
        <p:txBody>
          <a:bodyPr anchor="t" rtlCol="false" tIns="0" lIns="0" bIns="0" rIns="0">
            <a:spAutoFit/>
          </a:bodyPr>
          <a:lstStyle/>
          <a:p>
            <a:pPr algn="ctr">
              <a:lnSpc>
                <a:spcPts val="6799"/>
              </a:lnSpc>
              <a:spcBef>
                <a:spcPct val="0"/>
              </a:spcBef>
            </a:pPr>
            <a:r>
              <a:rPr lang="en-US" sz="3399">
                <a:solidFill>
                  <a:srgbClr val="000000"/>
                </a:solidFill>
                <a:latin typeface="Raleway Bold"/>
              </a:rPr>
              <a:t>Objective: </a:t>
            </a:r>
            <a:r>
              <a:rPr lang="en-US" sz="3399">
                <a:solidFill>
                  <a:srgbClr val="000000"/>
                </a:solidFill>
                <a:latin typeface="Raleway"/>
              </a:rPr>
              <a:t>Implement the AES algorithm in Python, demonstrating encryption and decryption functionalities to understand and validate its key components and operations, emphasizing its importance in data security.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198919" y="3063602"/>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92599">
            <a:off x="15869006" y="6270652"/>
            <a:ext cx="3938319" cy="3222261"/>
          </a:xfrm>
          <a:custGeom>
            <a:avLst/>
            <a:gdLst/>
            <a:ahLst/>
            <a:cxnLst/>
            <a:rect r="r" b="b" t="t" l="l"/>
            <a:pathLst>
              <a:path h="3222261" w="3938319">
                <a:moveTo>
                  <a:pt x="0" y="0"/>
                </a:moveTo>
                <a:lnTo>
                  <a:pt x="3938319" y="0"/>
                </a:lnTo>
                <a:lnTo>
                  <a:pt x="3938319" y="3222261"/>
                </a:lnTo>
                <a:lnTo>
                  <a:pt x="0" y="32222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593932">
            <a:off x="12348771" y="-1959981"/>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6"/>
            <a:stretch>
              <a:fillRect l="0" t="0" r="0" b="0"/>
            </a:stretch>
          </a:blipFill>
        </p:spPr>
      </p:sp>
      <p:sp>
        <p:nvSpPr>
          <p:cNvPr name="Freeform 5" id="5"/>
          <p:cNvSpPr/>
          <p:nvPr/>
        </p:nvSpPr>
        <p:spPr>
          <a:xfrm flipH="false" flipV="false" rot="5970019">
            <a:off x="13558552" y="-385928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7"/>
            <a:stretch>
              <a:fillRect l="0" t="0" r="0" b="0"/>
            </a:stretch>
          </a:blipFill>
        </p:spPr>
      </p:sp>
      <p:sp>
        <p:nvSpPr>
          <p:cNvPr name="TextBox 6" id="6"/>
          <p:cNvSpPr txBox="true"/>
          <p:nvPr/>
        </p:nvSpPr>
        <p:spPr>
          <a:xfrm rot="0">
            <a:off x="2483368" y="198368"/>
            <a:ext cx="13321263" cy="1398143"/>
          </a:xfrm>
          <a:prstGeom prst="rect">
            <a:avLst/>
          </a:prstGeom>
        </p:spPr>
        <p:txBody>
          <a:bodyPr anchor="t" rtlCol="false" tIns="0" lIns="0" bIns="0" rIns="0">
            <a:spAutoFit/>
          </a:bodyPr>
          <a:lstStyle/>
          <a:p>
            <a:pPr algn="ctr">
              <a:lnSpc>
                <a:spcPts val="11175"/>
              </a:lnSpc>
            </a:pPr>
            <a:r>
              <a:rPr lang="en-US" sz="8799">
                <a:solidFill>
                  <a:srgbClr val="273384"/>
                </a:solidFill>
                <a:latin typeface="Eczar Bold"/>
              </a:rPr>
              <a:t>Key Components of AES</a:t>
            </a:r>
          </a:p>
        </p:txBody>
      </p:sp>
      <p:sp>
        <p:nvSpPr>
          <p:cNvPr name="Freeform 7" id="7"/>
          <p:cNvSpPr/>
          <p:nvPr/>
        </p:nvSpPr>
        <p:spPr>
          <a:xfrm flipH="false" flipV="false" rot="3451795">
            <a:off x="-5080388" y="5141358"/>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6"/>
            <a:stretch>
              <a:fillRect l="0" t="0" r="0" b="0"/>
            </a:stretch>
          </a:blipFill>
        </p:spPr>
      </p:sp>
      <p:sp>
        <p:nvSpPr>
          <p:cNvPr name="Freeform 8" id="8"/>
          <p:cNvSpPr/>
          <p:nvPr/>
        </p:nvSpPr>
        <p:spPr>
          <a:xfrm flipH="false" flipV="false" rot="0">
            <a:off x="-1606838" y="965110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7"/>
            <a:stretch>
              <a:fillRect l="0" t="0" r="0" b="0"/>
            </a:stretch>
          </a:blipFill>
        </p:spPr>
      </p:sp>
      <p:sp>
        <p:nvSpPr>
          <p:cNvPr name="TextBox 9" id="9"/>
          <p:cNvSpPr txBox="true"/>
          <p:nvPr/>
        </p:nvSpPr>
        <p:spPr>
          <a:xfrm rot="0">
            <a:off x="291776" y="1581529"/>
            <a:ext cx="17704448" cy="7401588"/>
          </a:xfrm>
          <a:prstGeom prst="rect">
            <a:avLst/>
          </a:prstGeom>
        </p:spPr>
        <p:txBody>
          <a:bodyPr anchor="t" rtlCol="false" tIns="0" lIns="0" bIns="0" rIns="0">
            <a:spAutoFit/>
          </a:bodyPr>
          <a:lstStyle/>
          <a:p>
            <a:pPr marL="599892" indent="-299946" lvl="1">
              <a:lnSpc>
                <a:spcPts val="4529"/>
              </a:lnSpc>
              <a:buFont typeface="Arial"/>
              <a:buChar char="•"/>
            </a:pPr>
            <a:r>
              <a:rPr lang="en-US" sz="2778">
                <a:solidFill>
                  <a:srgbClr val="000000"/>
                </a:solidFill>
                <a:latin typeface="Raleway Bold"/>
              </a:rPr>
              <a:t>Key Expansion: </a:t>
            </a:r>
            <a:r>
              <a:rPr lang="en-US" sz="2778">
                <a:solidFill>
                  <a:srgbClr val="000000"/>
                </a:solidFill>
                <a:latin typeface="Raleway"/>
              </a:rPr>
              <a:t>Involves generating round keys from the initial encryption key, ensuring that each round of AES encryption has a unique subkey derived from the original key.</a:t>
            </a:r>
          </a:p>
          <a:p>
            <a:pPr marL="599892" indent="-299946" lvl="1">
              <a:lnSpc>
                <a:spcPts val="4529"/>
              </a:lnSpc>
              <a:buFont typeface="Arial"/>
              <a:buChar char="•"/>
            </a:pPr>
            <a:r>
              <a:rPr lang="en-US" sz="2778">
                <a:solidFill>
                  <a:srgbClr val="000000"/>
                </a:solidFill>
                <a:latin typeface="Raleway Bold"/>
              </a:rPr>
              <a:t>SubBytes: </a:t>
            </a:r>
            <a:r>
              <a:rPr lang="en-US" sz="2778">
                <a:solidFill>
                  <a:srgbClr val="000000"/>
                </a:solidFill>
                <a:latin typeface="Raleway"/>
              </a:rPr>
              <a:t>This step substitutes each byte in the state matrix with a corresponding byte from a predefined S-box, introducing non-linearity and confusion in the encryption process.</a:t>
            </a:r>
          </a:p>
          <a:p>
            <a:pPr marL="599892" indent="-299946" lvl="1">
              <a:lnSpc>
                <a:spcPts val="4529"/>
              </a:lnSpc>
              <a:buFont typeface="Arial"/>
              <a:buChar char="•"/>
            </a:pPr>
            <a:r>
              <a:rPr lang="en-US" sz="2778">
                <a:solidFill>
                  <a:srgbClr val="000000"/>
                </a:solidFill>
                <a:latin typeface="Raleway Bold"/>
              </a:rPr>
              <a:t>ShiftRows: </a:t>
            </a:r>
            <a:r>
              <a:rPr lang="en-US" sz="2778">
                <a:solidFill>
                  <a:srgbClr val="000000"/>
                </a:solidFill>
                <a:latin typeface="Raleway"/>
              </a:rPr>
              <a:t>Involves cyclically shifting the rows of the state matrix to the left, with each row having a different offset, adding diffusion and enhancing the diffusion properties of AES.</a:t>
            </a:r>
          </a:p>
          <a:p>
            <a:pPr marL="599892" indent="-299946" lvl="1">
              <a:lnSpc>
                <a:spcPts val="4529"/>
              </a:lnSpc>
              <a:buFont typeface="Arial"/>
              <a:buChar char="•"/>
            </a:pPr>
            <a:r>
              <a:rPr lang="en-US" sz="2778">
                <a:solidFill>
                  <a:srgbClr val="000000"/>
                </a:solidFill>
                <a:latin typeface="Raleway Bold"/>
              </a:rPr>
              <a:t>MixColumns: </a:t>
            </a:r>
            <a:r>
              <a:rPr lang="en-US" sz="2778">
                <a:solidFill>
                  <a:srgbClr val="000000"/>
                </a:solidFill>
                <a:latin typeface="Raleway"/>
              </a:rPr>
              <a:t>A transformation applied to each column of the state matrix, involving a matrix multiplication operation, providing further diffusion and increasing the complexity of the encryption algorithm.</a:t>
            </a:r>
          </a:p>
          <a:p>
            <a:pPr marL="599892" indent="-299946" lvl="1">
              <a:lnSpc>
                <a:spcPts val="4529"/>
              </a:lnSpc>
              <a:buFont typeface="Arial"/>
              <a:buChar char="•"/>
            </a:pPr>
            <a:r>
              <a:rPr lang="en-US" sz="2778">
                <a:solidFill>
                  <a:srgbClr val="000000"/>
                </a:solidFill>
                <a:latin typeface="Raleway"/>
              </a:rPr>
              <a:t>.</a:t>
            </a:r>
            <a:r>
              <a:rPr lang="en-US" sz="2778">
                <a:solidFill>
                  <a:srgbClr val="000000"/>
                </a:solidFill>
                <a:latin typeface="Raleway Bold"/>
              </a:rPr>
              <a:t>AddRoundKey: </a:t>
            </a:r>
            <a:r>
              <a:rPr lang="en-US" sz="2778">
                <a:solidFill>
                  <a:srgbClr val="000000"/>
                </a:solidFill>
                <a:latin typeface="Raleway"/>
              </a:rPr>
              <a:t>This step involves performing a bitwise XOR operation between the state matrix and the round key, ensuring each byte of the state matrix is mixed with a unique portion of the key, adding security and making the encryption reversible.</a:t>
            </a:r>
          </a:p>
          <a:p>
            <a:pPr>
              <a:lnSpc>
                <a:spcPts val="4529"/>
              </a:lnSpc>
            </a:pPr>
          </a:p>
        </p:txBody>
      </p:sp>
      <p:sp>
        <p:nvSpPr>
          <p:cNvPr name="Freeform 10" id="10"/>
          <p:cNvSpPr/>
          <p:nvPr/>
        </p:nvSpPr>
        <p:spPr>
          <a:xfrm flipH="false" flipV="false" rot="-4917954">
            <a:off x="-4992845" y="1489398"/>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7"/>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5895254">
            <a:off x="16212628" y="5842304"/>
            <a:ext cx="3548560" cy="2903368"/>
          </a:xfrm>
          <a:custGeom>
            <a:avLst/>
            <a:gdLst/>
            <a:ahLst/>
            <a:cxnLst/>
            <a:rect r="r" b="b" t="t" l="l"/>
            <a:pathLst>
              <a:path h="2903368" w="3548560">
                <a:moveTo>
                  <a:pt x="0" y="0"/>
                </a:moveTo>
                <a:lnTo>
                  <a:pt x="3548560" y="0"/>
                </a:lnTo>
                <a:lnTo>
                  <a:pt x="3548560" y="2903368"/>
                </a:lnTo>
                <a:lnTo>
                  <a:pt x="0" y="29033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24568">
            <a:off x="12391678" y="7122963"/>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587989">
            <a:off x="11830173" y="549825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5895254">
            <a:off x="-1289031" y="2433504"/>
            <a:ext cx="3548560" cy="2903368"/>
          </a:xfrm>
          <a:custGeom>
            <a:avLst/>
            <a:gdLst/>
            <a:ahLst/>
            <a:cxnLst/>
            <a:rect r="r" b="b" t="t" l="l"/>
            <a:pathLst>
              <a:path h="2903368" w="3548560">
                <a:moveTo>
                  <a:pt x="0" y="0"/>
                </a:moveTo>
                <a:lnTo>
                  <a:pt x="3548560" y="0"/>
                </a:lnTo>
                <a:lnTo>
                  <a:pt x="3548560" y="2903367"/>
                </a:lnTo>
                <a:lnTo>
                  <a:pt x="0" y="29033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3866906">
            <a:off x="-782807" y="-4309805"/>
            <a:ext cx="6545961" cy="8229600"/>
          </a:xfrm>
          <a:custGeom>
            <a:avLst/>
            <a:gdLst/>
            <a:ahLst/>
            <a:cxnLst/>
            <a:rect r="r" b="b" t="t" l="l"/>
            <a:pathLst>
              <a:path h="8229600" w="6545961">
                <a:moveTo>
                  <a:pt x="0" y="0"/>
                </a:moveTo>
                <a:lnTo>
                  <a:pt x="6545961" y="0"/>
                </a:lnTo>
                <a:lnTo>
                  <a:pt x="6545961"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1114953">
            <a:off x="-2105689" y="-224453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5198919" y="3081472"/>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317719" y="2194648"/>
            <a:ext cx="6508712" cy="3940537"/>
          </a:xfrm>
          <a:custGeom>
            <a:avLst/>
            <a:gdLst/>
            <a:ahLst/>
            <a:cxnLst/>
            <a:rect r="r" b="b" t="t" l="l"/>
            <a:pathLst>
              <a:path h="3940537" w="6508712">
                <a:moveTo>
                  <a:pt x="0" y="0"/>
                </a:moveTo>
                <a:lnTo>
                  <a:pt x="6508712" y="0"/>
                </a:lnTo>
                <a:lnTo>
                  <a:pt x="6508712" y="3940537"/>
                </a:lnTo>
                <a:lnTo>
                  <a:pt x="0" y="3940537"/>
                </a:lnTo>
                <a:lnTo>
                  <a:pt x="0" y="0"/>
                </a:lnTo>
                <a:close/>
              </a:path>
            </a:pathLst>
          </a:custGeom>
          <a:blipFill>
            <a:blip r:embed="rId9"/>
            <a:stretch>
              <a:fillRect l="0" t="0" r="-1331" b="0"/>
            </a:stretch>
          </a:blipFill>
        </p:spPr>
      </p:sp>
      <p:sp>
        <p:nvSpPr>
          <p:cNvPr name="Freeform 10" id="10"/>
          <p:cNvSpPr/>
          <p:nvPr/>
        </p:nvSpPr>
        <p:spPr>
          <a:xfrm flipH="false" flipV="false" rot="0">
            <a:off x="196195" y="6375828"/>
            <a:ext cx="10983256" cy="3785718"/>
          </a:xfrm>
          <a:custGeom>
            <a:avLst/>
            <a:gdLst/>
            <a:ahLst/>
            <a:cxnLst/>
            <a:rect r="r" b="b" t="t" l="l"/>
            <a:pathLst>
              <a:path h="3785718" w="10983256">
                <a:moveTo>
                  <a:pt x="0" y="0"/>
                </a:moveTo>
                <a:lnTo>
                  <a:pt x="10983257" y="0"/>
                </a:lnTo>
                <a:lnTo>
                  <a:pt x="10983257" y="3785719"/>
                </a:lnTo>
                <a:lnTo>
                  <a:pt x="0" y="3785719"/>
                </a:lnTo>
                <a:lnTo>
                  <a:pt x="0" y="0"/>
                </a:lnTo>
                <a:close/>
              </a:path>
            </a:pathLst>
          </a:custGeom>
          <a:blipFill>
            <a:blip r:embed="rId10"/>
            <a:stretch>
              <a:fillRect l="0" t="0" r="0" b="0"/>
            </a:stretch>
          </a:blipFill>
        </p:spPr>
      </p:sp>
      <p:sp>
        <p:nvSpPr>
          <p:cNvPr name="Freeform 11" id="11"/>
          <p:cNvSpPr/>
          <p:nvPr/>
        </p:nvSpPr>
        <p:spPr>
          <a:xfrm flipH="false" flipV="false" rot="0">
            <a:off x="12454340" y="3081472"/>
            <a:ext cx="5050004" cy="7059521"/>
          </a:xfrm>
          <a:custGeom>
            <a:avLst/>
            <a:gdLst/>
            <a:ahLst/>
            <a:cxnLst/>
            <a:rect r="r" b="b" t="t" l="l"/>
            <a:pathLst>
              <a:path h="7059521" w="5050004">
                <a:moveTo>
                  <a:pt x="0" y="0"/>
                </a:moveTo>
                <a:lnTo>
                  <a:pt x="5050004" y="0"/>
                </a:lnTo>
                <a:lnTo>
                  <a:pt x="5050004" y="7059522"/>
                </a:lnTo>
                <a:lnTo>
                  <a:pt x="0" y="7059522"/>
                </a:lnTo>
                <a:lnTo>
                  <a:pt x="0" y="0"/>
                </a:lnTo>
                <a:close/>
              </a:path>
            </a:pathLst>
          </a:custGeom>
          <a:blipFill>
            <a:blip r:embed="rId11"/>
            <a:stretch>
              <a:fillRect l="0" t="0" r="0" b="0"/>
            </a:stretch>
          </a:blipFill>
        </p:spPr>
      </p:sp>
      <p:sp>
        <p:nvSpPr>
          <p:cNvPr name="TextBox 12" id="12"/>
          <p:cNvSpPr txBox="true"/>
          <p:nvPr/>
        </p:nvSpPr>
        <p:spPr>
          <a:xfrm rot="0">
            <a:off x="9374444" y="1345834"/>
            <a:ext cx="8446551" cy="1602378"/>
          </a:xfrm>
          <a:prstGeom prst="rect">
            <a:avLst/>
          </a:prstGeom>
        </p:spPr>
        <p:txBody>
          <a:bodyPr anchor="t" rtlCol="false" tIns="0" lIns="0" bIns="0" rIns="0">
            <a:spAutoFit/>
          </a:bodyPr>
          <a:lstStyle/>
          <a:p>
            <a:pPr>
              <a:lnSpc>
                <a:spcPts val="3207"/>
              </a:lnSpc>
            </a:pPr>
            <a:r>
              <a:rPr lang="en-US" sz="1967">
                <a:solidFill>
                  <a:srgbClr val="000000"/>
                </a:solidFill>
                <a:latin typeface="Raleway Bold"/>
              </a:rPr>
              <a:t>Programming Language Used:</a:t>
            </a:r>
          </a:p>
          <a:p>
            <a:pPr marL="849722" indent="-283241" lvl="2">
              <a:lnSpc>
                <a:spcPts val="3207"/>
              </a:lnSpc>
              <a:buFont typeface="Arial"/>
              <a:buChar char="⚬"/>
            </a:pPr>
            <a:r>
              <a:rPr lang="en-US" sz="1967">
                <a:solidFill>
                  <a:srgbClr val="000000"/>
                </a:solidFill>
                <a:latin typeface="Raleway"/>
              </a:rPr>
              <a:t>Python programming language chosen for the implementation.</a:t>
            </a:r>
          </a:p>
          <a:p>
            <a:pPr marL="849722" indent="-283241" lvl="2">
              <a:lnSpc>
                <a:spcPts val="3207"/>
              </a:lnSpc>
              <a:buFont typeface="Arial"/>
              <a:buChar char="⚬"/>
            </a:pPr>
            <a:r>
              <a:rPr lang="en-US" sz="1967">
                <a:solidFill>
                  <a:srgbClr val="000000"/>
                </a:solidFill>
                <a:latin typeface="Raleway"/>
              </a:rPr>
              <a:t>Python's versatility and ease of use make it suitable for cryptographic tasks.</a:t>
            </a:r>
          </a:p>
        </p:txBody>
      </p:sp>
      <p:sp>
        <p:nvSpPr>
          <p:cNvPr name="TextBox 13" id="13"/>
          <p:cNvSpPr txBox="true"/>
          <p:nvPr/>
        </p:nvSpPr>
        <p:spPr>
          <a:xfrm rot="0">
            <a:off x="2510486" y="92654"/>
            <a:ext cx="13267027" cy="1398143"/>
          </a:xfrm>
          <a:prstGeom prst="rect">
            <a:avLst/>
          </a:prstGeom>
        </p:spPr>
        <p:txBody>
          <a:bodyPr anchor="t" rtlCol="false" tIns="0" lIns="0" bIns="0" rIns="0">
            <a:spAutoFit/>
          </a:bodyPr>
          <a:lstStyle/>
          <a:p>
            <a:pPr algn="ctr">
              <a:lnSpc>
                <a:spcPts val="11175"/>
              </a:lnSpc>
            </a:pPr>
            <a:r>
              <a:rPr lang="en-US" sz="8799">
                <a:solidFill>
                  <a:srgbClr val="273384"/>
                </a:solidFill>
                <a:latin typeface="Eczar Bold"/>
              </a:rPr>
              <a:t>Implementation</a:t>
            </a:r>
          </a:p>
        </p:txBody>
      </p:sp>
      <p:sp>
        <p:nvSpPr>
          <p:cNvPr name="TextBox 14" id="14"/>
          <p:cNvSpPr txBox="true"/>
          <p:nvPr/>
        </p:nvSpPr>
        <p:spPr>
          <a:xfrm rot="0">
            <a:off x="196195" y="958667"/>
            <a:ext cx="3127623" cy="788035"/>
          </a:xfrm>
          <a:prstGeom prst="rect">
            <a:avLst/>
          </a:prstGeom>
        </p:spPr>
        <p:txBody>
          <a:bodyPr anchor="t" rtlCol="false" tIns="0" lIns="0" bIns="0" rIns="0">
            <a:spAutoFit/>
          </a:bodyPr>
          <a:lstStyle/>
          <a:p>
            <a:pPr algn="ctr">
              <a:lnSpc>
                <a:spcPts val="6799"/>
              </a:lnSpc>
              <a:spcBef>
                <a:spcPct val="0"/>
              </a:spcBef>
            </a:pPr>
            <a:r>
              <a:rPr lang="en-US" sz="3399">
                <a:solidFill>
                  <a:srgbClr val="000000"/>
                </a:solidFill>
                <a:latin typeface="Raleway Bold"/>
              </a:rPr>
              <a:t>Code Snippets: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5895254">
            <a:off x="16212628" y="5842304"/>
            <a:ext cx="3548560" cy="2903368"/>
          </a:xfrm>
          <a:custGeom>
            <a:avLst/>
            <a:gdLst/>
            <a:ahLst/>
            <a:cxnLst/>
            <a:rect r="r" b="b" t="t" l="l"/>
            <a:pathLst>
              <a:path h="2903368" w="3548560">
                <a:moveTo>
                  <a:pt x="0" y="0"/>
                </a:moveTo>
                <a:lnTo>
                  <a:pt x="3548560" y="0"/>
                </a:lnTo>
                <a:lnTo>
                  <a:pt x="3548560" y="2903368"/>
                </a:lnTo>
                <a:lnTo>
                  <a:pt x="0" y="29033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24568">
            <a:off x="12391678" y="7122963"/>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587989">
            <a:off x="11830173" y="549825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5895254">
            <a:off x="-1289031" y="2433504"/>
            <a:ext cx="3548560" cy="2903368"/>
          </a:xfrm>
          <a:custGeom>
            <a:avLst/>
            <a:gdLst/>
            <a:ahLst/>
            <a:cxnLst/>
            <a:rect r="r" b="b" t="t" l="l"/>
            <a:pathLst>
              <a:path h="2903368" w="3548560">
                <a:moveTo>
                  <a:pt x="0" y="0"/>
                </a:moveTo>
                <a:lnTo>
                  <a:pt x="3548560" y="0"/>
                </a:lnTo>
                <a:lnTo>
                  <a:pt x="3548560" y="2903367"/>
                </a:lnTo>
                <a:lnTo>
                  <a:pt x="0" y="29033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3866906">
            <a:off x="-782807" y="-4309805"/>
            <a:ext cx="6545961" cy="8229600"/>
          </a:xfrm>
          <a:custGeom>
            <a:avLst/>
            <a:gdLst/>
            <a:ahLst/>
            <a:cxnLst/>
            <a:rect r="r" b="b" t="t" l="l"/>
            <a:pathLst>
              <a:path h="8229600" w="6545961">
                <a:moveTo>
                  <a:pt x="0" y="0"/>
                </a:moveTo>
                <a:lnTo>
                  <a:pt x="6545961" y="0"/>
                </a:lnTo>
                <a:lnTo>
                  <a:pt x="6545961"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1114953">
            <a:off x="-2105689" y="-224453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5198919" y="3081472"/>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485249" y="2603639"/>
            <a:ext cx="8050649" cy="6654661"/>
          </a:xfrm>
          <a:custGeom>
            <a:avLst/>
            <a:gdLst/>
            <a:ahLst/>
            <a:cxnLst/>
            <a:rect r="r" b="b" t="t" l="l"/>
            <a:pathLst>
              <a:path h="6654661" w="8050649">
                <a:moveTo>
                  <a:pt x="0" y="0"/>
                </a:moveTo>
                <a:lnTo>
                  <a:pt x="8050649" y="0"/>
                </a:lnTo>
                <a:lnTo>
                  <a:pt x="8050649" y="6654661"/>
                </a:lnTo>
                <a:lnTo>
                  <a:pt x="0" y="6654661"/>
                </a:lnTo>
                <a:lnTo>
                  <a:pt x="0" y="0"/>
                </a:lnTo>
                <a:close/>
              </a:path>
            </a:pathLst>
          </a:custGeom>
          <a:blipFill>
            <a:blip r:embed="rId9"/>
            <a:stretch>
              <a:fillRect l="0" t="0" r="0" b="0"/>
            </a:stretch>
          </a:blipFill>
        </p:spPr>
      </p:sp>
      <p:sp>
        <p:nvSpPr>
          <p:cNvPr name="Freeform 10" id="10"/>
          <p:cNvSpPr/>
          <p:nvPr/>
        </p:nvSpPr>
        <p:spPr>
          <a:xfrm flipH="false" flipV="false" rot="0">
            <a:off x="9711195" y="2496445"/>
            <a:ext cx="7411296" cy="7015367"/>
          </a:xfrm>
          <a:custGeom>
            <a:avLst/>
            <a:gdLst/>
            <a:ahLst/>
            <a:cxnLst/>
            <a:rect r="r" b="b" t="t" l="l"/>
            <a:pathLst>
              <a:path h="7015367" w="7411296">
                <a:moveTo>
                  <a:pt x="0" y="0"/>
                </a:moveTo>
                <a:lnTo>
                  <a:pt x="7411296" y="0"/>
                </a:lnTo>
                <a:lnTo>
                  <a:pt x="7411296" y="7015367"/>
                </a:lnTo>
                <a:lnTo>
                  <a:pt x="0" y="7015367"/>
                </a:lnTo>
                <a:lnTo>
                  <a:pt x="0" y="0"/>
                </a:lnTo>
                <a:close/>
              </a:path>
            </a:pathLst>
          </a:custGeom>
          <a:blipFill>
            <a:blip r:embed="rId10"/>
            <a:stretch>
              <a:fillRect l="0" t="0" r="0" b="0"/>
            </a:stretch>
          </a:blipFill>
        </p:spPr>
      </p:sp>
      <p:sp>
        <p:nvSpPr>
          <p:cNvPr name="TextBox 11" id="11"/>
          <p:cNvSpPr txBox="true"/>
          <p:nvPr/>
        </p:nvSpPr>
        <p:spPr>
          <a:xfrm rot="0">
            <a:off x="485249" y="92654"/>
            <a:ext cx="17335746" cy="1398143"/>
          </a:xfrm>
          <a:prstGeom prst="rect">
            <a:avLst/>
          </a:prstGeom>
        </p:spPr>
        <p:txBody>
          <a:bodyPr anchor="t" rtlCol="false" tIns="0" lIns="0" bIns="0" rIns="0">
            <a:spAutoFit/>
          </a:bodyPr>
          <a:lstStyle/>
          <a:p>
            <a:pPr algn="ctr">
              <a:lnSpc>
                <a:spcPts val="11175"/>
              </a:lnSpc>
            </a:pPr>
            <a:r>
              <a:rPr lang="en-US" sz="8799">
                <a:solidFill>
                  <a:srgbClr val="273384"/>
                </a:solidFill>
                <a:latin typeface="Eczar Bold"/>
              </a:rPr>
              <a:t>Encryption and Decryption</a:t>
            </a:r>
          </a:p>
        </p:txBody>
      </p:sp>
      <p:sp>
        <p:nvSpPr>
          <p:cNvPr name="TextBox 12" id="12"/>
          <p:cNvSpPr txBox="true"/>
          <p:nvPr/>
        </p:nvSpPr>
        <p:spPr>
          <a:xfrm rot="0">
            <a:off x="612809" y="1214572"/>
            <a:ext cx="3127623" cy="788035"/>
          </a:xfrm>
          <a:prstGeom prst="rect">
            <a:avLst/>
          </a:prstGeom>
        </p:spPr>
        <p:txBody>
          <a:bodyPr anchor="t" rtlCol="false" tIns="0" lIns="0" bIns="0" rIns="0">
            <a:spAutoFit/>
          </a:bodyPr>
          <a:lstStyle/>
          <a:p>
            <a:pPr algn="ctr">
              <a:lnSpc>
                <a:spcPts val="6799"/>
              </a:lnSpc>
              <a:spcBef>
                <a:spcPct val="0"/>
              </a:spcBef>
            </a:pPr>
            <a:r>
              <a:rPr lang="en-US" sz="3399">
                <a:solidFill>
                  <a:srgbClr val="000000"/>
                </a:solidFill>
                <a:latin typeface="Raleway Bold"/>
              </a:rPr>
              <a:t>Code Snippets: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TextBox 2" id="2"/>
          <p:cNvSpPr txBox="true"/>
          <p:nvPr/>
        </p:nvSpPr>
        <p:spPr>
          <a:xfrm rot="0">
            <a:off x="337469" y="124956"/>
            <a:ext cx="6887225" cy="1333500"/>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273384"/>
                </a:solidFill>
                <a:latin typeface="Eczar Bold"/>
              </a:rPr>
              <a:t>Results</a:t>
            </a:r>
          </a:p>
        </p:txBody>
      </p:sp>
      <p:sp>
        <p:nvSpPr>
          <p:cNvPr name="Freeform 3" id="3"/>
          <p:cNvSpPr/>
          <p:nvPr/>
        </p:nvSpPr>
        <p:spPr>
          <a:xfrm flipH="false" flipV="false" rot="-10800000">
            <a:off x="-2475227" y="6947481"/>
            <a:ext cx="8939049" cy="9463300"/>
          </a:xfrm>
          <a:custGeom>
            <a:avLst/>
            <a:gdLst/>
            <a:ahLst/>
            <a:cxnLst/>
            <a:rect r="r" b="b" t="t" l="l"/>
            <a:pathLst>
              <a:path h="9463300" w="8939049">
                <a:moveTo>
                  <a:pt x="0" y="0"/>
                </a:moveTo>
                <a:lnTo>
                  <a:pt x="8939049" y="0"/>
                </a:lnTo>
                <a:lnTo>
                  <a:pt x="8939049" y="9463300"/>
                </a:lnTo>
                <a:lnTo>
                  <a:pt x="0" y="9463300"/>
                </a:lnTo>
                <a:lnTo>
                  <a:pt x="0" y="0"/>
                </a:lnTo>
                <a:close/>
              </a:path>
            </a:pathLst>
          </a:custGeom>
          <a:blipFill>
            <a:blip r:embed="rId2"/>
            <a:stretch>
              <a:fillRect l="-17736" t="0" r="0" b="0"/>
            </a:stretch>
          </a:blipFill>
        </p:spPr>
      </p:sp>
      <p:sp>
        <p:nvSpPr>
          <p:cNvPr name="Freeform 4" id="4"/>
          <p:cNvSpPr/>
          <p:nvPr/>
        </p:nvSpPr>
        <p:spPr>
          <a:xfrm flipH="true" flipV="false" rot="-9560830">
            <a:off x="6938612" y="7720766"/>
            <a:ext cx="8939049" cy="9463300"/>
          </a:xfrm>
          <a:custGeom>
            <a:avLst/>
            <a:gdLst/>
            <a:ahLst/>
            <a:cxnLst/>
            <a:rect r="r" b="b" t="t" l="l"/>
            <a:pathLst>
              <a:path h="9463300" w="8939049">
                <a:moveTo>
                  <a:pt x="8939049" y="0"/>
                </a:moveTo>
                <a:lnTo>
                  <a:pt x="0" y="0"/>
                </a:lnTo>
                <a:lnTo>
                  <a:pt x="0" y="9463300"/>
                </a:lnTo>
                <a:lnTo>
                  <a:pt x="8939049" y="9463300"/>
                </a:lnTo>
                <a:lnTo>
                  <a:pt x="8939049" y="0"/>
                </a:lnTo>
                <a:close/>
              </a:path>
            </a:pathLst>
          </a:custGeom>
          <a:blipFill>
            <a:blip r:embed="rId2"/>
            <a:stretch>
              <a:fillRect l="-17736" t="0" r="0" b="0"/>
            </a:stretch>
          </a:blipFill>
        </p:spPr>
      </p:sp>
      <p:sp>
        <p:nvSpPr>
          <p:cNvPr name="TextBox 5" id="5"/>
          <p:cNvSpPr txBox="true"/>
          <p:nvPr/>
        </p:nvSpPr>
        <p:spPr>
          <a:xfrm rot="0">
            <a:off x="2176269" y="5365661"/>
            <a:ext cx="15642004" cy="2833525"/>
          </a:xfrm>
          <a:prstGeom prst="rect">
            <a:avLst/>
          </a:prstGeom>
        </p:spPr>
        <p:txBody>
          <a:bodyPr anchor="t" rtlCol="false" tIns="0" lIns="0" bIns="0" rIns="0">
            <a:spAutoFit/>
          </a:bodyPr>
          <a:lstStyle/>
          <a:p>
            <a:pPr>
              <a:lnSpc>
                <a:spcPts val="3774"/>
              </a:lnSpc>
            </a:pPr>
            <a:r>
              <a:rPr lang="en-US" sz="2696">
                <a:solidFill>
                  <a:srgbClr val="000000"/>
                </a:solidFill>
                <a:latin typeface="Raleway"/>
              </a:rPr>
              <a:t>The results exhibit the successful encryption and decryption of the provided plaintext "AREUAMANAREUAMAN." The decrypted output perfectly matches the original plaintext, confirming the accuracy of the decryption process. Moreover, the consistency between the output of encryption's 1st round and decryption's 9th round demonstrates the integrity of the AES implementation. This consistency underscores the algorithm's reliability and its ability to accurately reverse the encryption process, ensuring data integrity and security.</a:t>
            </a:r>
          </a:p>
        </p:txBody>
      </p:sp>
      <p:sp>
        <p:nvSpPr>
          <p:cNvPr name="Freeform 6" id="6"/>
          <p:cNvSpPr/>
          <p:nvPr/>
        </p:nvSpPr>
        <p:spPr>
          <a:xfrm flipH="false" flipV="false" rot="-9564093">
            <a:off x="4046691" y="8532590"/>
            <a:ext cx="4288558" cy="3508821"/>
          </a:xfrm>
          <a:custGeom>
            <a:avLst/>
            <a:gdLst/>
            <a:ahLst/>
            <a:cxnLst/>
            <a:rect r="r" b="b" t="t" l="l"/>
            <a:pathLst>
              <a:path h="3508821" w="4288558">
                <a:moveTo>
                  <a:pt x="0" y="0"/>
                </a:moveTo>
                <a:lnTo>
                  <a:pt x="4288558" y="0"/>
                </a:lnTo>
                <a:lnTo>
                  <a:pt x="4288558" y="3508820"/>
                </a:lnTo>
                <a:lnTo>
                  <a:pt x="0" y="3508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771997" y="2827464"/>
            <a:ext cx="6513205" cy="7241923"/>
          </a:xfrm>
          <a:custGeom>
            <a:avLst/>
            <a:gdLst/>
            <a:ahLst/>
            <a:cxnLst/>
            <a:rect r="r" b="b" t="t" l="l"/>
            <a:pathLst>
              <a:path h="7241923" w="6513205">
                <a:moveTo>
                  <a:pt x="0" y="0"/>
                </a:moveTo>
                <a:lnTo>
                  <a:pt x="6513204" y="0"/>
                </a:lnTo>
                <a:lnTo>
                  <a:pt x="6513204" y="7241923"/>
                </a:lnTo>
                <a:lnTo>
                  <a:pt x="0" y="7241923"/>
                </a:lnTo>
                <a:lnTo>
                  <a:pt x="0" y="0"/>
                </a:lnTo>
                <a:close/>
              </a:path>
            </a:pathLst>
          </a:custGeom>
          <a:blipFill>
            <a:blip r:embed="rId5"/>
            <a:stretch>
              <a:fillRect l="0" t="0" r="0" b="0"/>
            </a:stretch>
          </a:blipFill>
        </p:spPr>
      </p:sp>
      <p:sp>
        <p:nvSpPr>
          <p:cNvPr name="Freeform 8" id="8"/>
          <p:cNvSpPr/>
          <p:nvPr/>
        </p:nvSpPr>
        <p:spPr>
          <a:xfrm flipH="false" flipV="false" rot="0">
            <a:off x="5164297" y="-3149259"/>
            <a:ext cx="5573082" cy="6196616"/>
          </a:xfrm>
          <a:custGeom>
            <a:avLst/>
            <a:gdLst/>
            <a:ahLst/>
            <a:cxnLst/>
            <a:rect r="r" b="b" t="t" l="l"/>
            <a:pathLst>
              <a:path h="6196616" w="5573082">
                <a:moveTo>
                  <a:pt x="0" y="0"/>
                </a:moveTo>
                <a:lnTo>
                  <a:pt x="5573081" y="0"/>
                </a:lnTo>
                <a:lnTo>
                  <a:pt x="5573081" y="6196616"/>
                </a:lnTo>
                <a:lnTo>
                  <a:pt x="0" y="6196616"/>
                </a:lnTo>
                <a:lnTo>
                  <a:pt x="0" y="0"/>
                </a:lnTo>
                <a:close/>
              </a:path>
            </a:pathLst>
          </a:custGeom>
          <a:blipFill>
            <a:blip r:embed="rId5"/>
            <a:stretch>
              <a:fillRect l="0" t="0" r="0" b="0"/>
            </a:stretch>
          </a:blipFill>
        </p:spPr>
      </p:sp>
      <p:sp>
        <p:nvSpPr>
          <p:cNvPr name="Freeform 9" id="9"/>
          <p:cNvSpPr/>
          <p:nvPr/>
        </p:nvSpPr>
        <p:spPr>
          <a:xfrm flipH="false" flipV="false" rot="0">
            <a:off x="14581104" y="7531620"/>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0" id="10"/>
          <p:cNvSpPr/>
          <p:nvPr/>
        </p:nvSpPr>
        <p:spPr>
          <a:xfrm flipH="false" flipV="false" rot="0">
            <a:off x="1791678" y="1650158"/>
            <a:ext cx="15772883" cy="3399150"/>
          </a:xfrm>
          <a:custGeom>
            <a:avLst/>
            <a:gdLst/>
            <a:ahLst/>
            <a:cxnLst/>
            <a:rect r="r" b="b" t="t" l="l"/>
            <a:pathLst>
              <a:path h="3399150" w="15772883">
                <a:moveTo>
                  <a:pt x="0" y="0"/>
                </a:moveTo>
                <a:lnTo>
                  <a:pt x="15772883" y="0"/>
                </a:lnTo>
                <a:lnTo>
                  <a:pt x="15772883" y="3399149"/>
                </a:lnTo>
                <a:lnTo>
                  <a:pt x="0" y="3399149"/>
                </a:lnTo>
                <a:lnTo>
                  <a:pt x="0" y="0"/>
                </a:lnTo>
                <a:close/>
              </a:path>
            </a:pathLst>
          </a:custGeom>
          <a:blipFill>
            <a:blip r:embed="rId6"/>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5453136" y="-4416433"/>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2700000">
            <a:off x="-4318660" y="846055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1120160">
            <a:off x="2750753" y="9227994"/>
            <a:ext cx="3664150" cy="2997941"/>
          </a:xfrm>
          <a:custGeom>
            <a:avLst/>
            <a:gdLst/>
            <a:ahLst/>
            <a:cxnLst/>
            <a:rect r="r" b="b" t="t" l="l"/>
            <a:pathLst>
              <a:path h="2997941" w="3664150">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62856">
            <a:off x="4259315" y="-1370749"/>
            <a:ext cx="3664150" cy="2997941"/>
          </a:xfrm>
          <a:custGeom>
            <a:avLst/>
            <a:gdLst/>
            <a:ahLst/>
            <a:cxnLst/>
            <a:rect r="r" b="b" t="t" l="l"/>
            <a:pathLst>
              <a:path h="2997941" w="3664150">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7540265">
            <a:off x="-4087867" y="4841299"/>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7540265">
            <a:off x="11227889" y="-485441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7540265">
            <a:off x="14135001" y="7888771"/>
            <a:ext cx="5498133" cy="6113282"/>
          </a:xfrm>
          <a:custGeom>
            <a:avLst/>
            <a:gdLst/>
            <a:ahLst/>
            <a:cxnLst/>
            <a:rect r="r" b="b" t="t" l="l"/>
            <a:pathLst>
              <a:path h="6113282" w="5498133">
                <a:moveTo>
                  <a:pt x="0" y="0"/>
                </a:moveTo>
                <a:lnTo>
                  <a:pt x="5498134" y="0"/>
                </a:lnTo>
                <a:lnTo>
                  <a:pt x="5498134" y="6113283"/>
                </a:lnTo>
                <a:lnTo>
                  <a:pt x="0" y="6113283"/>
                </a:lnTo>
                <a:lnTo>
                  <a:pt x="0" y="0"/>
                </a:lnTo>
                <a:close/>
              </a:path>
            </a:pathLst>
          </a:custGeom>
          <a:blipFill>
            <a:blip r:embed="rId5"/>
            <a:stretch>
              <a:fillRect l="0" t="0" r="0" b="0"/>
            </a:stretch>
          </a:blipFill>
        </p:spPr>
      </p:sp>
      <p:sp>
        <p:nvSpPr>
          <p:cNvPr name="TextBox 9" id="9"/>
          <p:cNvSpPr txBox="true"/>
          <p:nvPr/>
        </p:nvSpPr>
        <p:spPr>
          <a:xfrm rot="0">
            <a:off x="6215036" y="361950"/>
            <a:ext cx="6887225" cy="1333500"/>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273384"/>
                </a:solidFill>
                <a:latin typeface="Eczar Bold"/>
              </a:rPr>
              <a:t>Conclusion</a:t>
            </a:r>
          </a:p>
        </p:txBody>
      </p:sp>
      <p:sp>
        <p:nvSpPr>
          <p:cNvPr name="TextBox 10" id="10"/>
          <p:cNvSpPr txBox="true"/>
          <p:nvPr/>
        </p:nvSpPr>
        <p:spPr>
          <a:xfrm rot="0">
            <a:off x="320111" y="1918662"/>
            <a:ext cx="17647778" cy="7339638"/>
          </a:xfrm>
          <a:prstGeom prst="rect">
            <a:avLst/>
          </a:prstGeom>
        </p:spPr>
        <p:txBody>
          <a:bodyPr anchor="t" rtlCol="false" tIns="0" lIns="0" bIns="0" rIns="0">
            <a:spAutoFit/>
          </a:bodyPr>
          <a:lstStyle/>
          <a:p>
            <a:pPr marL="557764" indent="-278882" lvl="1">
              <a:lnSpc>
                <a:spcPts val="3616"/>
              </a:lnSpc>
              <a:buFont typeface="Arial"/>
              <a:buChar char="•"/>
            </a:pPr>
            <a:r>
              <a:rPr lang="en-US" sz="2583">
                <a:solidFill>
                  <a:srgbClr val="000000"/>
                </a:solidFill>
                <a:latin typeface="Raleway Bold"/>
              </a:rPr>
              <a:t>Efficacy of AES Algorithm: </a:t>
            </a:r>
          </a:p>
          <a:p>
            <a:pPr marL="1115529" indent="-371843" lvl="2">
              <a:lnSpc>
                <a:spcPts val="3616"/>
              </a:lnSpc>
              <a:buFont typeface="Arial"/>
              <a:buChar char="⚬"/>
            </a:pPr>
            <a:r>
              <a:rPr lang="en-US" sz="2583">
                <a:solidFill>
                  <a:srgbClr val="000000"/>
                </a:solidFill>
                <a:latin typeface="Raleway"/>
              </a:rPr>
              <a:t>The AES encryption system showcases the effectiveness of the Advanced Encryption Standard (AES) in protecting sensitive data through key processes like expansion, substitution, shifting, mixing, and addition, ensuring robust data security.</a:t>
            </a:r>
          </a:p>
          <a:p>
            <a:pPr marL="557764" indent="-278882" lvl="1">
              <a:lnSpc>
                <a:spcPts val="3616"/>
              </a:lnSpc>
              <a:buFont typeface="Arial"/>
              <a:buChar char="•"/>
            </a:pPr>
            <a:r>
              <a:rPr lang="en-US" sz="2583">
                <a:solidFill>
                  <a:srgbClr val="000000"/>
                </a:solidFill>
                <a:latin typeface="Raleway Bold"/>
              </a:rPr>
              <a:t>Resilience Against Attacks: </a:t>
            </a:r>
          </a:p>
          <a:p>
            <a:pPr marL="1115529" indent="-371843" lvl="2">
              <a:lnSpc>
                <a:spcPts val="3616"/>
              </a:lnSpc>
              <a:buFont typeface="Arial"/>
              <a:buChar char="⚬"/>
            </a:pPr>
            <a:r>
              <a:rPr lang="en-US" sz="2583">
                <a:solidFill>
                  <a:srgbClr val="000000"/>
                </a:solidFill>
                <a:latin typeface="Raleway"/>
              </a:rPr>
              <a:t>AES's systematic encryption and decryption procedures, coupled with its inherent complexity, bolster its resilience against cryptographic attacks, highlighting its suitability for secure data transmission and storage.</a:t>
            </a:r>
          </a:p>
          <a:p>
            <a:pPr marL="557764" indent="-278882" lvl="1">
              <a:lnSpc>
                <a:spcPts val="3616"/>
              </a:lnSpc>
              <a:buFont typeface="Arial"/>
              <a:buChar char="•"/>
            </a:pPr>
            <a:r>
              <a:rPr lang="en-US" sz="2583">
                <a:solidFill>
                  <a:srgbClr val="000000"/>
                </a:solidFill>
                <a:latin typeface="Raleway Bold"/>
              </a:rPr>
              <a:t>Adaptability and Optimization: </a:t>
            </a:r>
          </a:p>
          <a:p>
            <a:pPr marL="1115529" indent="-371843" lvl="2">
              <a:lnSpc>
                <a:spcPts val="3616"/>
              </a:lnSpc>
              <a:buFont typeface="Arial"/>
              <a:buChar char="⚬"/>
            </a:pPr>
            <a:r>
              <a:rPr lang="en-US" sz="2583">
                <a:solidFill>
                  <a:srgbClr val="000000"/>
                </a:solidFill>
                <a:latin typeface="Raleway"/>
              </a:rPr>
              <a:t>AES's adaptability allows for customization and optimization to meet specific performance requirements, with potential enhancements such as parallelization and hardware acceleration promising increased efficiency for high-throughput applications.</a:t>
            </a:r>
          </a:p>
          <a:p>
            <a:pPr marL="557764" indent="-278882" lvl="1">
              <a:lnSpc>
                <a:spcPts val="3616"/>
              </a:lnSpc>
              <a:buFont typeface="Arial"/>
              <a:buChar char="•"/>
            </a:pPr>
            <a:r>
              <a:rPr lang="en-US" sz="2583">
                <a:solidFill>
                  <a:srgbClr val="000000"/>
                </a:solidFill>
                <a:latin typeface="Raleway Bold"/>
              </a:rPr>
              <a:t>Versatile Application:</a:t>
            </a:r>
          </a:p>
          <a:p>
            <a:pPr marL="1115529" indent="-371843" lvl="2">
              <a:lnSpc>
                <a:spcPts val="3616"/>
              </a:lnSpc>
              <a:buFont typeface="Arial"/>
              <a:buChar char="⚬"/>
            </a:pPr>
            <a:r>
              <a:rPr lang="en-US" sz="2583">
                <a:solidFill>
                  <a:srgbClr val="000000"/>
                </a:solidFill>
                <a:latin typeface="Raleway"/>
              </a:rPr>
              <a:t>Integration with existing software systems extends AES's applicability across various domains, ranging from secure communication protocols to data storage mechanisms, making it a cornerstone in modern cryptography for safeguarding sensitive information.</a:t>
            </a:r>
          </a:p>
          <a:p>
            <a:pPr>
              <a:lnSpc>
                <a:spcPts val="3616"/>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TextBox 11" id="11"/>
          <p:cNvSpPr txBox="true"/>
          <p:nvPr/>
        </p:nvSpPr>
        <p:spPr>
          <a:xfrm rot="0">
            <a:off x="2664957" y="3682058"/>
            <a:ext cx="12837986" cy="2155571"/>
          </a:xfrm>
          <a:prstGeom prst="rect">
            <a:avLst/>
          </a:prstGeom>
        </p:spPr>
        <p:txBody>
          <a:bodyPr anchor="t" rtlCol="false" tIns="0" lIns="0" bIns="0" rIns="0">
            <a:spAutoFit/>
          </a:bodyPr>
          <a:lstStyle/>
          <a:p>
            <a:pPr algn="ctr">
              <a:lnSpc>
                <a:spcPts val="17271"/>
              </a:lnSpc>
            </a:pPr>
            <a:r>
              <a:rPr lang="en-US" sz="13599">
                <a:solidFill>
                  <a:srgbClr val="273384"/>
                </a:solidFill>
                <a:latin typeface="Eczar Bold"/>
                <a:ea typeface="Eczar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DAF6_t8enaM</dc:identifier>
  <dcterms:modified xsi:type="dcterms:W3CDTF">2011-08-01T06:04:30Z</dcterms:modified>
  <cp:revision>1</cp:revision>
  <dc:title>title</dc:title>
</cp:coreProperties>
</file>